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40" autoAdjust="0"/>
    <p:restoredTop sz="94708" autoAdjust="0"/>
  </p:normalViewPr>
  <p:slideViewPr>
    <p:cSldViewPr snapToGrid="0" snapToObjects="1">
      <p:cViewPr varScale="1">
        <p:scale>
          <a:sx n="121" d="100"/>
          <a:sy n="121" d="100"/>
        </p:scale>
        <p:origin x="-133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4" Type="http://schemas.openxmlformats.org/officeDocument/2006/relationships/printerSettings" Target="printerSettings/printerSettings1.bin"/><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viewProps" Target="view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44A817-AA3B-2A49-B029-705AF30EEFF7}" type="datetimeFigureOut">
              <a:rPr lang="en-US" smtClean="0"/>
              <a:pPr/>
              <a:t>10/7/14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F1933-257B-F045-A703-8A934DCE7A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44A817-AA3B-2A49-B029-705AF30EEFF7}" type="datetimeFigureOut">
              <a:rPr lang="en-US" smtClean="0"/>
              <a:pPr/>
              <a:t>10/7/14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F1933-257B-F045-A703-8A934DCE7A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44A817-AA3B-2A49-B029-705AF30EEFF7}" type="datetimeFigureOut">
              <a:rPr lang="en-US" smtClean="0"/>
              <a:pPr/>
              <a:t>10/7/14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F1933-257B-F045-A703-8A934DCE7A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44A817-AA3B-2A49-B029-705AF30EEFF7}" type="datetimeFigureOut">
              <a:rPr lang="en-US" smtClean="0"/>
              <a:pPr/>
              <a:t>10/7/14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F1933-257B-F045-A703-8A934DCE7A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44A817-AA3B-2A49-B029-705AF30EEFF7}" type="datetimeFigureOut">
              <a:rPr lang="en-US" smtClean="0"/>
              <a:pPr/>
              <a:t>10/7/14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F1933-257B-F045-A703-8A934DCE7A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44A817-AA3B-2A49-B029-705AF30EEFF7}" type="datetimeFigureOut">
              <a:rPr lang="en-US" smtClean="0"/>
              <a:pPr/>
              <a:t>10/7/14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6F1933-257B-F045-A703-8A934DCE7A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44A817-AA3B-2A49-B029-705AF30EEFF7}" type="datetimeFigureOut">
              <a:rPr lang="en-US" smtClean="0"/>
              <a:pPr/>
              <a:t>10/7/14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6F1933-257B-F045-A703-8A934DCE7A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44A817-AA3B-2A49-B029-705AF30EEFF7}" type="datetimeFigureOut">
              <a:rPr lang="en-US" smtClean="0"/>
              <a:pPr/>
              <a:t>10/7/14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6F1933-257B-F045-A703-8A934DCE7A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44A817-AA3B-2A49-B029-705AF30EEFF7}" type="datetimeFigureOut">
              <a:rPr lang="en-US" smtClean="0"/>
              <a:pPr/>
              <a:t>10/7/14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6F1933-257B-F045-A703-8A934DCE7A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44A817-AA3B-2A49-B029-705AF30EEFF7}" type="datetimeFigureOut">
              <a:rPr lang="en-US" smtClean="0"/>
              <a:pPr/>
              <a:t>10/7/14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6F1933-257B-F045-A703-8A934DCE7A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44A817-AA3B-2A49-B029-705AF30EEFF7}" type="datetimeFigureOut">
              <a:rPr lang="en-US" smtClean="0"/>
              <a:pPr/>
              <a:t>10/7/14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6F1933-257B-F045-A703-8A934DCE7A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44A817-AA3B-2A49-B029-705AF30EEFF7}" type="datetimeFigureOut">
              <a:rPr lang="en-US" smtClean="0"/>
              <a:pPr/>
              <a:t>10/7/14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6F1933-257B-F045-A703-8A934DCE7A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8822"/>
            <a:ext cx="7629148" cy="3148113"/>
          </a:xfrm>
        </p:spPr>
        <p:txBody>
          <a:bodyPr>
            <a:normAutofit fontScale="90000"/>
          </a:bodyPr>
          <a:lstStyle/>
          <a:p>
            <a:r>
              <a:rPr lang="en-US" b="1" dirty="0" smtClean="0"/>
              <a:t/>
            </a:r>
            <a:br>
              <a:rPr lang="en-US" b="1" dirty="0" smtClean="0"/>
            </a:br>
            <a:r>
              <a:rPr lang="en-US" b="1" dirty="0" smtClean="0"/>
              <a:t>Musical </a:t>
            </a:r>
            <a:r>
              <a:rPr lang="en-US" b="1" dirty="0"/>
              <a:t>Expression Versus Global Connectedness:</a:t>
            </a:r>
            <a:r>
              <a:rPr lang="en-US" dirty="0"/>
              <a:t/>
            </a:r>
            <a:br>
              <a:rPr lang="en-US" dirty="0"/>
            </a:br>
            <a:r>
              <a:rPr lang="en-US" b="1" dirty="0"/>
              <a:t>Investigations Into Context and Understanding</a:t>
            </a:r>
            <a:r>
              <a:rPr lang="en-US" dirty="0"/>
              <a:t/>
            </a:r>
            <a:br>
              <a:rPr lang="en-US" dirty="0"/>
            </a:br>
            <a:endParaRPr lang="en-US" dirty="0"/>
          </a:p>
        </p:txBody>
      </p:sp>
      <p:sp>
        <p:nvSpPr>
          <p:cNvPr id="3" name="Subtitle 2"/>
          <p:cNvSpPr>
            <a:spLocks noGrp="1"/>
          </p:cNvSpPr>
          <p:nvPr>
            <p:ph type="subTitle" idx="1"/>
          </p:nvPr>
        </p:nvSpPr>
        <p:spPr/>
        <p:txBody>
          <a:bodyPr>
            <a:normAutofit fontScale="85000" lnSpcReduction="10000"/>
          </a:bodyPr>
          <a:lstStyle/>
          <a:p>
            <a:r>
              <a:rPr lang="en-US" dirty="0"/>
              <a:t>Gyula Csapó, Ph.D., Dr. </a:t>
            </a:r>
            <a:r>
              <a:rPr lang="en-US" dirty="0" err="1"/>
              <a:t>Habil</a:t>
            </a:r>
            <a:r>
              <a:rPr lang="en-US" dirty="0"/>
              <a:t>.</a:t>
            </a:r>
          </a:p>
          <a:p>
            <a:r>
              <a:rPr lang="en-US" dirty="0"/>
              <a:t>Professor of Composition and Music Theory</a:t>
            </a:r>
          </a:p>
          <a:p>
            <a:r>
              <a:rPr lang="en-US" dirty="0"/>
              <a:t>Department of Music, University of Saskatchewan, </a:t>
            </a:r>
            <a:r>
              <a:rPr lang="en-US" dirty="0" smtClean="0"/>
              <a:t>Canada</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FRAME #4D: Herd Mentality and Today's Proto-Fascism: The Logic of </a:t>
            </a:r>
            <a:r>
              <a:rPr lang="en-US" sz="2400" b="1" dirty="0" err="1" smtClean="0"/>
              <a:t>Adorno</a:t>
            </a:r>
            <a:r>
              <a:rPr lang="en-US" sz="2400" b="1" dirty="0" smtClean="0"/>
              <a:t> IV</a:t>
            </a:r>
            <a:endParaRPr lang="en-US" sz="2400" dirty="0"/>
          </a:p>
        </p:txBody>
      </p:sp>
      <p:sp>
        <p:nvSpPr>
          <p:cNvPr id="3" name="Content Placeholder 2"/>
          <p:cNvSpPr>
            <a:spLocks noGrp="1"/>
          </p:cNvSpPr>
          <p:nvPr>
            <p:ph idx="1"/>
          </p:nvPr>
        </p:nvSpPr>
        <p:spPr/>
        <p:txBody>
          <a:bodyPr>
            <a:normAutofit fontScale="25000" lnSpcReduction="20000"/>
          </a:bodyPr>
          <a:lstStyle/>
          <a:p>
            <a:pPr>
              <a:buNone/>
            </a:pPr>
            <a:r>
              <a:rPr lang="en-US" dirty="0" smtClean="0">
                <a:sym typeface="Monotype Sorts"/>
              </a:rPr>
              <a:t>	</a:t>
            </a:r>
          </a:p>
          <a:p>
            <a:pPr>
              <a:buNone/>
            </a:pPr>
            <a:r>
              <a:rPr lang="en-US" sz="7200" dirty="0" smtClean="0">
                <a:sym typeface="Monotype Sorts"/>
              </a:rPr>
              <a:t>	</a:t>
            </a:r>
          </a:p>
          <a:p>
            <a:pPr>
              <a:buNone/>
            </a:pPr>
            <a:r>
              <a:rPr lang="en-US" sz="7200" dirty="0" smtClean="0">
                <a:sym typeface="Monotype Sorts"/>
              </a:rPr>
              <a:t>	</a:t>
            </a:r>
            <a:r>
              <a:rPr lang="en-US" sz="7200" dirty="0" smtClean="0"/>
              <a:t>"[…</a:t>
            </a:r>
            <a:r>
              <a:rPr lang="en-US" sz="7200" b="1" dirty="0" smtClean="0"/>
              <a:t>] the </a:t>
            </a:r>
            <a:r>
              <a:rPr lang="en-US" sz="7200" b="1" i="1" dirty="0" err="1" smtClean="0"/>
              <a:t>avantgarde</a:t>
            </a:r>
            <a:r>
              <a:rPr lang="en-US" sz="7200" b="1" dirty="0" smtClean="0"/>
              <a:t> represented the true societal interests against blindness, spite and conventionalism of the actual audience</a:t>
            </a:r>
            <a:r>
              <a:rPr lang="en-US" sz="7200" dirty="0" smtClean="0"/>
              <a:t>. </a:t>
            </a:r>
            <a:r>
              <a:rPr lang="en-US" sz="7200" b="1" dirty="0" smtClean="0"/>
              <a:t>The musical discord</a:t>
            </a:r>
            <a:r>
              <a:rPr lang="en-US" sz="7200" dirty="0" smtClean="0"/>
              <a:t>, which became the symbol of so-called </a:t>
            </a:r>
            <a:r>
              <a:rPr lang="en-US" sz="7200" i="1" dirty="0" err="1" smtClean="0"/>
              <a:t>Kulturbolschewismus</a:t>
            </a:r>
            <a:r>
              <a:rPr lang="en-US" sz="7200" dirty="0" smtClean="0"/>
              <a:t>, and which is the conspicuous identification mark of the musical </a:t>
            </a:r>
            <a:r>
              <a:rPr lang="en-US" sz="7200" i="1" dirty="0" err="1" smtClean="0"/>
              <a:t>avantgarde</a:t>
            </a:r>
            <a:r>
              <a:rPr lang="en-US" sz="7200" dirty="0" smtClean="0"/>
              <a:t> […] the supposed spirit of negativism and destruction, </a:t>
            </a:r>
            <a:r>
              <a:rPr lang="en-US" sz="7200" b="1" dirty="0" smtClean="0"/>
              <a:t>kept faith to [sic] Beethoven's humanism by expressing in an undiluted way the sufferings, the anguish, the fear, under which we live today [..] instead of covering it up by idle comfort</a:t>
            </a:r>
            <a:r>
              <a:rPr lang="en-US" sz="7200" dirty="0" smtClean="0"/>
              <a:t>. It thus </a:t>
            </a:r>
            <a:r>
              <a:rPr lang="en-US" sz="7200" b="1" dirty="0" smtClean="0"/>
              <a:t>maintained the link between music and philosophical truth</a:t>
            </a:r>
            <a:r>
              <a:rPr lang="en-US" sz="7200" dirty="0" smtClean="0"/>
              <a:t>. […]</a:t>
            </a:r>
          </a:p>
          <a:p>
            <a:endParaRPr lang="en-US" sz="7200" dirty="0" smtClean="0">
              <a:sym typeface="Monotype Sorts"/>
            </a:endParaRPr>
          </a:p>
          <a:p>
            <a:r>
              <a:rPr lang="en-US" sz="7200" dirty="0" smtClean="0">
                <a:sym typeface="Monotype Sorts"/>
              </a:rPr>
              <a:t>The </a:t>
            </a:r>
            <a:r>
              <a:rPr lang="en-US" sz="7200" dirty="0" smtClean="0"/>
              <a:t>danger of a survival of the Nazi spirit in: denunciation of </a:t>
            </a:r>
            <a:r>
              <a:rPr lang="en-US" sz="7200" i="1" dirty="0" err="1" smtClean="0"/>
              <a:t>Kulturbolschewismus</a:t>
            </a:r>
            <a:r>
              <a:rPr lang="en-US" sz="7200" dirty="0" smtClean="0"/>
              <a:t>, i.e., the avant-garde among […] the sincerest foes of the </a:t>
            </a:r>
            <a:r>
              <a:rPr lang="en-US" sz="7200" dirty="0" err="1" smtClean="0"/>
              <a:t>Hitlerian</a:t>
            </a:r>
            <a:r>
              <a:rPr lang="en-US" sz="7200" dirty="0" smtClean="0"/>
              <a:t> system. </a:t>
            </a:r>
          </a:p>
          <a:p>
            <a:endParaRPr lang="en-US" sz="7200" b="1" dirty="0" smtClean="0"/>
          </a:p>
          <a:p>
            <a:r>
              <a:rPr lang="en-US" sz="7200" b="1" dirty="0" smtClean="0"/>
              <a:t>THE WRONG ARGUMENT: </a:t>
            </a:r>
            <a:r>
              <a:rPr lang="en-US" sz="7200" dirty="0" smtClean="0"/>
              <a:t>The world has become so ugly and terrifying […] that art should no longer dwell upon distorted forms […], but should return to the realm of beauty and harmony. The world of destruction, terror and sadism is the world of Hitler. And art should show its opposition to it by going back to its traditional ideals.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FRAME #4E: Herd Mentality and Today's Proto-Fascism: The Logic of </a:t>
            </a:r>
            <a:r>
              <a:rPr lang="en-US" sz="2400" b="1" dirty="0" err="1" smtClean="0"/>
              <a:t>Adorno</a:t>
            </a:r>
            <a:r>
              <a:rPr lang="en-US" sz="2400" b="1" dirty="0" smtClean="0"/>
              <a:t> V</a:t>
            </a:r>
            <a:endParaRPr lang="en-US" sz="2400" dirty="0"/>
          </a:p>
        </p:txBody>
      </p:sp>
      <p:sp>
        <p:nvSpPr>
          <p:cNvPr id="3" name="Content Placeholder 2"/>
          <p:cNvSpPr>
            <a:spLocks noGrp="1"/>
          </p:cNvSpPr>
          <p:nvPr>
            <p:ph idx="1"/>
          </p:nvPr>
        </p:nvSpPr>
        <p:spPr/>
        <p:txBody>
          <a:bodyPr>
            <a:normAutofit fontScale="92500" lnSpcReduction="20000"/>
          </a:bodyPr>
          <a:lstStyle/>
          <a:p>
            <a:endParaRPr lang="en-US" b="1" dirty="0" smtClean="0"/>
          </a:p>
          <a:p>
            <a:r>
              <a:rPr lang="en-US" dirty="0" smtClean="0"/>
              <a:t>“The amazing similarity of such enunciations with those of the jailers would not be a counter-argument in itself, but it is […] </a:t>
            </a:r>
            <a:r>
              <a:rPr lang="en-US" b="1" dirty="0" smtClean="0"/>
              <a:t>indicative of the perseverance of the Nazi frame of mind</a:t>
            </a:r>
            <a:r>
              <a:rPr lang="en-US" dirty="0" smtClean="0"/>
              <a:t> […] What is wrong with the argument is not that it sounds </a:t>
            </a:r>
            <a:r>
              <a:rPr lang="en-US" dirty="0" err="1" smtClean="0"/>
              <a:t>Hitlerian</a:t>
            </a:r>
            <a:r>
              <a:rPr lang="en-US" dirty="0" smtClean="0"/>
              <a:t>, but that it is infantile and expresses a general revision of thinking…”</a:t>
            </a:r>
          </a:p>
          <a:p>
            <a:r>
              <a:rPr lang="en-US" dirty="0" smtClean="0">
                <a:sym typeface="Monotype Sorts"/>
              </a:rPr>
              <a:t></a:t>
            </a:r>
            <a:r>
              <a:rPr lang="en-US" b="1" dirty="0" smtClean="0">
                <a:sym typeface="Monotype Sorts"/>
              </a:rPr>
              <a:t>CONCLUSION</a:t>
            </a:r>
            <a:r>
              <a:rPr lang="en-US" dirty="0" smtClean="0">
                <a:sym typeface="Monotype Sorts"/>
              </a:rPr>
              <a:t>: ”</a:t>
            </a:r>
            <a:r>
              <a:rPr lang="en-US" b="1" i="1" dirty="0" smtClean="0"/>
              <a:t>hatred of thinking, hostility against the development of </a:t>
            </a:r>
            <a:r>
              <a:rPr lang="en-US" b="1" i="1" u="sng" dirty="0" smtClean="0"/>
              <a:t>independent thought</a:t>
            </a:r>
            <a:r>
              <a:rPr lang="en-US" b="1" i="1" dirty="0" smtClean="0"/>
              <a:t> is what makes for Fascism</a:t>
            </a:r>
            <a:r>
              <a:rPr lang="en-US" dirty="0" smtClean="0"/>
              <a:t>.”</a:t>
            </a:r>
          </a:p>
          <a:p>
            <a:endParaRPr lang="en-US" dirty="0" smtClean="0"/>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2667" b="1" dirty="0" smtClean="0"/>
              <a:t/>
            </a:r>
            <a:br>
              <a:rPr lang="en-US" sz="2667" b="1" dirty="0" smtClean="0"/>
            </a:br>
            <a:r>
              <a:rPr lang="en-US" sz="2667" b="1" dirty="0" smtClean="0"/>
              <a:t/>
            </a:r>
            <a:br>
              <a:rPr lang="en-US" sz="2667" b="1" dirty="0" smtClean="0"/>
            </a:br>
            <a:r>
              <a:rPr lang="en-US" sz="2667" b="1" dirty="0" smtClean="0"/>
              <a:t>FRAME #4F: Herd Mentality and Today's Proto-Fascism: The Logic of </a:t>
            </a:r>
            <a:r>
              <a:rPr lang="en-US" sz="2667" b="1" dirty="0" err="1" smtClean="0"/>
              <a:t>Adorno</a:t>
            </a:r>
            <a:r>
              <a:rPr lang="en-US" sz="2667" b="1" dirty="0" smtClean="0"/>
              <a:t> VI</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endParaRPr lang="en-US" dirty="0"/>
          </a:p>
        </p:txBody>
      </p:sp>
      <p:sp>
        <p:nvSpPr>
          <p:cNvPr id="4"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1"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1" i="0" u="none" strike="noStrike" kern="1200" cap="none" spc="0" normalizeH="0" baseline="0" noProof="0" smtClean="0">
                <a:ln>
                  <a:noFill/>
                </a:ln>
                <a:solidFill>
                  <a:schemeClr val="tx1"/>
                </a:solidFill>
                <a:effectLst/>
                <a:uLnTx/>
                <a:uFillTx/>
                <a:latin typeface="+mn-lt"/>
                <a:ea typeface="+mn-ea"/>
                <a:cs typeface="+mn-cs"/>
              </a:rPr>
              <a:t>       HUMANISM &lt;–&gt; NATIONALISM</a:t>
            </a: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en-US" sz="3200" b="1" i="0" u="none" strike="noStrike" kern="1200" cap="none" spc="0" normalizeH="0" baseline="0" noProof="0" smtClean="0">
                <a:ln>
                  <a:noFill/>
                </a:ln>
                <a:solidFill>
                  <a:schemeClr val="tx1"/>
                </a:solidFill>
                <a:effectLst/>
                <a:uLnTx/>
                <a:uFillTx/>
                <a:latin typeface="+mn-lt"/>
                <a:ea typeface="+mn-ea"/>
                <a:cs typeface="+mn-cs"/>
              </a:rPr>
              <a:t>   </a:t>
            </a:r>
            <a:r>
              <a:rPr kumimoji="0" lang="en-US" sz="3200" b="1" i="0" u="none" strike="noStrike" kern="1200" cap="none" spc="0" normalizeH="0" baseline="0" noProof="0" smtClean="0">
                <a:ln>
                  <a:noFill/>
                </a:ln>
                <a:solidFill>
                  <a:schemeClr val="tx1"/>
                </a:solidFill>
                <a:effectLst/>
                <a:uLnTx/>
                <a:uFillTx/>
                <a:latin typeface="+mn-lt"/>
                <a:ea typeface="+mn-ea"/>
                <a:cs typeface="+mn-cs"/>
                <a:sym typeface="Symbol"/>
              </a:rPr>
              <a:t></a:t>
            </a:r>
            <a:r>
              <a:rPr kumimoji="0" lang="en-US" sz="3200" b="1" i="0" u="none" strike="noStrike" kern="1200" cap="none" spc="0" normalizeH="0" baseline="0" noProof="0" smtClean="0">
                <a:ln>
                  <a:noFill/>
                </a:ln>
                <a:solidFill>
                  <a:schemeClr val="tx1"/>
                </a:solidFill>
                <a:effectLst/>
                <a:uLnTx/>
                <a:uFillTx/>
                <a:latin typeface="+mn-lt"/>
                <a:ea typeface="+mn-ea"/>
                <a:cs typeface="+mn-cs"/>
              </a:rPr>
              <a:t>   </a:t>
            </a:r>
            <a:r>
              <a:rPr kumimoji="0" lang="en-US" sz="3200" b="0" i="0" u="none" strike="noStrike" kern="1200" cap="none" spc="0" normalizeH="0" baseline="0" noProof="0" smtClean="0">
                <a:ln>
                  <a:noFill/>
                </a:ln>
                <a:solidFill>
                  <a:schemeClr val="tx1"/>
                </a:solidFill>
                <a:effectLst/>
                <a:uLnTx/>
                <a:uFillTx/>
                <a:latin typeface="+mn-lt"/>
                <a:ea typeface="+mn-ea"/>
                <a:cs typeface="+mn-cs"/>
              </a:rPr>
              <a:t>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1"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1" i="0" u="none" strike="noStrike" kern="1200" cap="none" spc="0" normalizeH="0" baseline="0" noProof="0" smtClean="0">
                <a:ln>
                  <a:noFill/>
                </a:ln>
                <a:solidFill>
                  <a:schemeClr val="tx1"/>
                </a:solidFill>
                <a:effectLst/>
                <a:uLnTx/>
                <a:uFillTx/>
                <a:latin typeface="+mn-lt"/>
                <a:ea typeface="+mn-ea"/>
                <a:cs typeface="+mn-cs"/>
              </a:rPr>
              <a:t>    CORPORATISM &lt;–&gt; NATIONALISM</a:t>
            </a: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en-US" sz="3200" b="0" i="0" u="none" strike="noStrike" kern="1200" cap="none" spc="0" normalizeH="0" baseline="0" noProof="0" smtClean="0">
                <a:ln>
                  <a:noFill/>
                </a:ln>
                <a:solidFill>
                  <a:schemeClr val="tx1"/>
                </a:solidFill>
                <a:effectLst/>
                <a:uLnTx/>
                <a:uFillTx/>
                <a:latin typeface="+mn-lt"/>
                <a:ea typeface="+mn-ea"/>
                <a:cs typeface="+mn-cs"/>
                <a:sym typeface="Symbol"/>
              </a:rPr>
              <a:t></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1" i="0" u="none" strike="noStrike" kern="1200" cap="none" spc="0" normalizeH="0" baseline="0" noProof="0" smtClean="0">
                <a:ln>
                  <a:noFill/>
                </a:ln>
                <a:solidFill>
                  <a:schemeClr val="tx1"/>
                </a:solidFill>
                <a:effectLst/>
                <a:uLnTx/>
                <a:uFillTx/>
                <a:latin typeface="+mn-lt"/>
                <a:ea typeface="+mn-ea"/>
                <a:cs typeface="+mn-cs"/>
              </a:rPr>
              <a:t>      HUMANISM &lt;–&gt; CORPORATISM</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FRAME #1: The </a:t>
            </a:r>
            <a:r>
              <a:rPr lang="en-US" b="1" dirty="0" err="1" smtClean="0"/>
              <a:t>Bartókian</a:t>
            </a:r>
            <a:r>
              <a:rPr lang="en-US" b="1" dirty="0" smtClean="0"/>
              <a:t> Project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40000" lnSpcReduction="20000"/>
          </a:bodyPr>
          <a:lstStyle/>
          <a:p>
            <a:pPr>
              <a:buNone/>
            </a:pPr>
            <a:endParaRPr lang="en-US" b="1" dirty="0" smtClean="0"/>
          </a:p>
          <a:p>
            <a:pPr>
              <a:buNone/>
            </a:pPr>
            <a:r>
              <a:rPr lang="en-US" b="1" dirty="0" smtClean="0"/>
              <a:t> </a:t>
            </a:r>
            <a:endParaRPr lang="en-US" dirty="0"/>
          </a:p>
          <a:p>
            <a:r>
              <a:rPr lang="en-US" sz="4000" b="1" dirty="0"/>
              <a:t>1) Establishment, with </a:t>
            </a:r>
            <a:r>
              <a:rPr lang="en-US" sz="4000" b="1" dirty="0" err="1"/>
              <a:t>Kodály</a:t>
            </a:r>
            <a:r>
              <a:rPr lang="en-US" sz="4000" b="1" dirty="0"/>
              <a:t>, of </a:t>
            </a:r>
            <a:r>
              <a:rPr lang="en-US" sz="4000" b="1" i="1" dirty="0"/>
              <a:t>ethnomusicology</a:t>
            </a:r>
            <a:r>
              <a:rPr lang="en-US" sz="4000" b="1" dirty="0"/>
              <a:t> (1905) –&gt; World </a:t>
            </a:r>
            <a:r>
              <a:rPr lang="en-US" sz="4000" b="1" dirty="0" smtClean="0"/>
              <a:t>Music:</a:t>
            </a:r>
          </a:p>
          <a:p>
            <a:r>
              <a:rPr lang="en-US" sz="4000" dirty="0" smtClean="0"/>
              <a:t>ATTEMPT TO AVERT TOTAL LOSS OF MUSICAL HERITAGE TO TECHNOLOGICALLY DISSEMINATED ENTERTAINMENT MUSIC WORLDWIDE </a:t>
            </a:r>
          </a:p>
          <a:p>
            <a:r>
              <a:rPr lang="en-US" sz="4000" b="1" dirty="0"/>
              <a:t> </a:t>
            </a:r>
            <a:endParaRPr lang="en-US" sz="4000" dirty="0"/>
          </a:p>
          <a:p>
            <a:r>
              <a:rPr lang="en-US" sz="4000" b="1" dirty="0"/>
              <a:t>2) Challenging the ruling elites –&gt; universalizing peasant-music values across national boundaries </a:t>
            </a:r>
            <a:r>
              <a:rPr lang="en-US" sz="4000" dirty="0"/>
              <a:t>(Hungarian, Slovak, Rumanian, Serbo-Croatian, Bulgarian, Turkish, </a:t>
            </a:r>
            <a:r>
              <a:rPr lang="en-US" sz="4000" dirty="0" err="1"/>
              <a:t>Cheremiss</a:t>
            </a:r>
            <a:r>
              <a:rPr lang="en-US" sz="4000" dirty="0"/>
              <a:t>, Arabic [Egypt; </a:t>
            </a:r>
            <a:r>
              <a:rPr lang="en-US" sz="4000" dirty="0" err="1"/>
              <a:t>Bishkra</a:t>
            </a:r>
            <a:r>
              <a:rPr lang="en-US" sz="4000" dirty="0"/>
              <a:t>, Algeria], Chinese, Mongolian sources)</a:t>
            </a:r>
          </a:p>
          <a:p>
            <a:r>
              <a:rPr lang="en-US" sz="4000" b="1" dirty="0"/>
              <a:t> </a:t>
            </a:r>
            <a:endParaRPr lang="en-US" sz="4000" dirty="0"/>
          </a:p>
          <a:p>
            <a:r>
              <a:rPr lang="en-US" sz="4000" b="1" dirty="0"/>
              <a:t>3) Integration </a:t>
            </a:r>
            <a:r>
              <a:rPr lang="en-US" sz="4000" dirty="0"/>
              <a:t>of multi-ethnic peasant models</a:t>
            </a:r>
            <a:r>
              <a:rPr lang="en-US" sz="4000" b="1" dirty="0"/>
              <a:t> with up-to-date Western compositional techniques </a:t>
            </a:r>
            <a:r>
              <a:rPr lang="en-US" sz="4000" dirty="0"/>
              <a:t>(challenging the musical status quo in the concert halls)</a:t>
            </a:r>
          </a:p>
          <a:p>
            <a:r>
              <a:rPr lang="en-US" sz="4000" b="1" dirty="0"/>
              <a:t>	</a:t>
            </a:r>
            <a:endParaRPr lang="en-US" sz="4000" dirty="0"/>
          </a:p>
          <a:p>
            <a:r>
              <a:rPr lang="en-US" sz="4000" b="1" dirty="0"/>
              <a:t>4) Harvard Lectures </a:t>
            </a:r>
            <a:r>
              <a:rPr lang="en-US" sz="4000" dirty="0"/>
              <a:t>(1944)</a:t>
            </a:r>
            <a:r>
              <a:rPr lang="en-US" sz="4000" b="1" dirty="0"/>
              <a:t>: </a:t>
            </a:r>
            <a:r>
              <a:rPr lang="en-US" sz="4000" i="1" dirty="0"/>
              <a:t>r</a:t>
            </a:r>
            <a:r>
              <a:rPr lang="en-US" sz="4000" dirty="0"/>
              <a:t>evolution versus </a:t>
            </a:r>
            <a:r>
              <a:rPr lang="en-US" sz="4000" i="1" dirty="0"/>
              <a:t>e</a:t>
            </a:r>
            <a:r>
              <a:rPr lang="en-US" sz="4000" dirty="0"/>
              <a:t>volution in music</a:t>
            </a:r>
          </a:p>
          <a:p>
            <a:r>
              <a:rPr lang="en-US" sz="4000" dirty="0"/>
              <a:t> </a:t>
            </a:r>
          </a:p>
          <a:p>
            <a:r>
              <a:rPr lang="en-US" sz="4000" b="1" dirty="0"/>
              <a:t>5) Archetypes (Jung) –&gt; typology –&gt; phenomenology of composition (</a:t>
            </a:r>
            <a:r>
              <a:rPr lang="en-US" sz="4000" b="1" dirty="0" err="1"/>
              <a:t>Nachtmusik</a:t>
            </a:r>
            <a:r>
              <a:rPr lang="en-US" sz="4000" b="1" dirty="0"/>
              <a:t>, transformation [arch forms]) –&gt; structural renewal   </a:t>
            </a:r>
            <a:endParaRPr lang="en-US" sz="4000" dirty="0"/>
          </a:p>
          <a:p>
            <a:r>
              <a:rPr lang="en-US" sz="4000" dirty="0"/>
              <a:t> </a:t>
            </a:r>
          </a:p>
          <a:p>
            <a:r>
              <a:rPr lang="en-US" b="1" dirty="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556" b="1" dirty="0" smtClean="0"/>
              <a:t/>
            </a:r>
            <a:br>
              <a:rPr lang="en-US" sz="3556" b="1" dirty="0" smtClean="0"/>
            </a:br>
            <a:r>
              <a:rPr lang="en-US" sz="3556" b="1" dirty="0" smtClean="0"/>
              <a:t>FRAME </a:t>
            </a:r>
            <a:r>
              <a:rPr lang="en-US" sz="3556" b="1" dirty="0"/>
              <a:t>#2: Sources and trademarks of Steve Reich's music: </a:t>
            </a:r>
            <a:r>
              <a:rPr lang="en-US" dirty="0"/>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r>
              <a:rPr lang="en-US" b="1" dirty="0"/>
              <a:t>1) </a:t>
            </a:r>
            <a:r>
              <a:rPr lang="en-US" b="1" i="1" dirty="0"/>
              <a:t>Tonality</a:t>
            </a:r>
            <a:r>
              <a:rPr lang="en-US" b="1" dirty="0"/>
              <a:t> &lt;Terry Riley&gt; </a:t>
            </a:r>
            <a:r>
              <a:rPr lang="en-US" b="1" i="1" dirty="0"/>
              <a:t>music as a gradual process</a:t>
            </a:r>
            <a:r>
              <a:rPr lang="en-US" b="1" dirty="0"/>
              <a:t> "I am interested in music which works exclusively with gradual changes in time" (Reich: </a:t>
            </a:r>
            <a:r>
              <a:rPr lang="en-US" b="1" i="1" dirty="0"/>
              <a:t>Writings</a:t>
            </a:r>
            <a:r>
              <a:rPr lang="en-US" b="1" dirty="0"/>
              <a:t>…, page 81).</a:t>
            </a:r>
            <a:endParaRPr lang="en-US" dirty="0"/>
          </a:p>
          <a:p>
            <a:r>
              <a:rPr lang="en-US" b="1" dirty="0"/>
              <a:t> 2) </a:t>
            </a:r>
            <a:r>
              <a:rPr lang="en-US" b="1" dirty="0" err="1"/>
              <a:t>Bartók</a:t>
            </a:r>
            <a:r>
              <a:rPr lang="en-US" b="1" dirty="0"/>
              <a:t> studies, arch form (Hall Overton, Vincent </a:t>
            </a:r>
            <a:r>
              <a:rPr lang="en-US" b="1" dirty="0" err="1"/>
              <a:t>Persichetti</a:t>
            </a:r>
            <a:r>
              <a:rPr lang="en-US" b="1" dirty="0"/>
              <a:t>)</a:t>
            </a:r>
            <a:endParaRPr lang="en-US" dirty="0"/>
          </a:p>
          <a:p>
            <a:r>
              <a:rPr lang="en-US" b="1" dirty="0"/>
              <a:t> 3A) A. M. Jones: </a:t>
            </a:r>
            <a:r>
              <a:rPr lang="en-US" b="1" i="1" dirty="0"/>
              <a:t>Studies in African Music</a:t>
            </a:r>
            <a:r>
              <a:rPr lang="en-US" b="1" dirty="0"/>
              <a:t>. Oxford Univ. Press, 1959          &lt;</a:t>
            </a:r>
            <a:r>
              <a:rPr lang="en-US" b="1" dirty="0" err="1"/>
              <a:t>Berio</a:t>
            </a:r>
            <a:endParaRPr lang="en-US" dirty="0"/>
          </a:p>
          <a:p>
            <a:r>
              <a:rPr lang="en-US" b="1" dirty="0"/>
              <a:t>    B) The "exotic" and "ethnic" in fashion (1960-es, 70-es New York)</a:t>
            </a:r>
            <a:endParaRPr lang="en-US" dirty="0"/>
          </a:p>
          <a:p>
            <a:r>
              <a:rPr lang="en-US" b="1" dirty="0"/>
              <a:t>    C) studies of African drumming in New York and trip to Ghana (Ewe tribe) </a:t>
            </a:r>
            <a:endParaRPr lang="en-US" dirty="0"/>
          </a:p>
          <a:p>
            <a:r>
              <a:rPr lang="en-US" b="1" dirty="0"/>
              <a:t>  D) lack of reference to any African or Ghanaian community beyond technical borrowings </a:t>
            </a:r>
            <a:endParaRPr lang="en-US" dirty="0"/>
          </a:p>
          <a:p>
            <a:r>
              <a:rPr lang="en-US" b="1" dirty="0"/>
              <a:t>     E) Jewish </a:t>
            </a:r>
            <a:r>
              <a:rPr lang="en-US" b="1" dirty="0" err="1"/>
              <a:t>cantillation</a:t>
            </a:r>
            <a:r>
              <a:rPr lang="en-US" b="1" dirty="0"/>
              <a:t> techniques (</a:t>
            </a:r>
            <a:r>
              <a:rPr lang="en-US" b="1" i="1" dirty="0" err="1"/>
              <a:t>Tehillim</a:t>
            </a:r>
            <a:r>
              <a:rPr lang="en-US" b="1" dirty="0"/>
              <a:t>)</a:t>
            </a:r>
            <a:endParaRPr lang="en-US" dirty="0"/>
          </a:p>
          <a:p>
            <a:r>
              <a:rPr lang="en-US" b="1" dirty="0"/>
              <a:t> 4A) Drug-induced trans, experiencing "being lost in time/space" </a:t>
            </a:r>
            <a:endParaRPr lang="en-US" dirty="0"/>
          </a:p>
          <a:p>
            <a:r>
              <a:rPr lang="en-US" b="1" dirty="0"/>
              <a:t> 4B) American highway experience (gradual, slow change while monotonous humming of engine, timelessness)</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556" b="1" dirty="0" smtClean="0"/>
              <a:t/>
            </a:r>
            <a:br>
              <a:rPr lang="en-US" sz="3556" b="1" dirty="0" smtClean="0"/>
            </a:br>
            <a:r>
              <a:rPr lang="en-US" sz="3556" b="1" dirty="0" smtClean="0"/>
              <a:t>FRAME </a:t>
            </a:r>
            <a:r>
              <a:rPr lang="en-US" sz="3556" b="1" dirty="0"/>
              <a:t>#</a:t>
            </a:r>
            <a:r>
              <a:rPr lang="en-US" sz="3556" b="1" dirty="0" smtClean="0"/>
              <a:t>3A: </a:t>
            </a:r>
            <a:r>
              <a:rPr lang="en-US" sz="3556" b="1" dirty="0"/>
              <a:t>The case of </a:t>
            </a:r>
            <a:r>
              <a:rPr lang="en-US" sz="3556" b="1" dirty="0" err="1"/>
              <a:t>Iannis</a:t>
            </a:r>
            <a:r>
              <a:rPr lang="en-US" sz="3556" b="1" dirty="0"/>
              <a:t> </a:t>
            </a:r>
            <a:r>
              <a:rPr lang="en-US" sz="3556" b="1" dirty="0" err="1"/>
              <a:t>Xenakis</a:t>
            </a:r>
            <a:r>
              <a:rPr lang="en-US" dirty="0"/>
              <a:t/>
            </a:r>
            <a:br>
              <a:rPr lang="en-US" dirty="0"/>
            </a:br>
            <a:endParaRPr lang="en-US" dirty="0"/>
          </a:p>
        </p:txBody>
      </p:sp>
      <p:sp>
        <p:nvSpPr>
          <p:cNvPr id="3" name="Content Placeholder 2"/>
          <p:cNvSpPr>
            <a:spLocks noGrp="1"/>
          </p:cNvSpPr>
          <p:nvPr>
            <p:ph idx="1"/>
          </p:nvPr>
        </p:nvSpPr>
        <p:spPr/>
        <p:txBody>
          <a:bodyPr>
            <a:normAutofit fontScale="47500" lnSpcReduction="20000"/>
          </a:bodyPr>
          <a:lstStyle/>
          <a:p>
            <a:endParaRPr lang="en-US" dirty="0" smtClean="0"/>
          </a:p>
          <a:p>
            <a:r>
              <a:rPr lang="en-US" dirty="0" smtClean="0"/>
              <a:t>1</a:t>
            </a:r>
            <a:r>
              <a:rPr lang="en-US" dirty="0"/>
              <a:t>) </a:t>
            </a:r>
            <a:r>
              <a:rPr lang="en-US" dirty="0" err="1"/>
              <a:t>Bartók's</a:t>
            </a:r>
            <a:r>
              <a:rPr lang="en-US" dirty="0"/>
              <a:t> influence:  "</a:t>
            </a:r>
            <a:r>
              <a:rPr lang="en-US" dirty="0" err="1"/>
              <a:t>Xenakis's</a:t>
            </a:r>
            <a:r>
              <a:rPr lang="en-US" dirty="0"/>
              <a:t> music exhibits the </a:t>
            </a:r>
            <a:r>
              <a:rPr lang="en-US" b="1" dirty="0"/>
              <a:t>conspicuous influence of </a:t>
            </a:r>
            <a:r>
              <a:rPr lang="en-US" b="1" dirty="0" err="1"/>
              <a:t>Béla</a:t>
            </a:r>
            <a:r>
              <a:rPr lang="en-US" b="1" dirty="0"/>
              <a:t> </a:t>
            </a:r>
            <a:r>
              <a:rPr lang="en-US" b="1" dirty="0" err="1"/>
              <a:t>Bartók</a:t>
            </a:r>
            <a:r>
              <a:rPr lang="en-US" b="1" dirty="0"/>
              <a:t>…</a:t>
            </a:r>
            <a:r>
              <a:rPr lang="en-US" dirty="0"/>
              <a:t>"; </a:t>
            </a:r>
            <a:r>
              <a:rPr lang="en-US" dirty="0" err="1"/>
              <a:t>Xenakis's</a:t>
            </a:r>
            <a:r>
              <a:rPr lang="en-US" dirty="0"/>
              <a:t> article </a:t>
            </a:r>
            <a:r>
              <a:rPr lang="en-US" b="1" dirty="0"/>
              <a:t>on the problems of the Greek composer in relation to national musical traditions </a:t>
            </a:r>
            <a:r>
              <a:rPr lang="en-US" dirty="0"/>
              <a:t>[1955]</a:t>
            </a:r>
            <a:endParaRPr lang="en-US" dirty="0" smtClean="0"/>
          </a:p>
          <a:p>
            <a:endParaRPr lang="en-US" dirty="0" smtClean="0"/>
          </a:p>
          <a:p>
            <a:r>
              <a:rPr lang="en-US" dirty="0" smtClean="0"/>
              <a:t>2</a:t>
            </a:r>
            <a:r>
              <a:rPr lang="en-US" dirty="0"/>
              <a:t>) "</a:t>
            </a:r>
            <a:r>
              <a:rPr lang="en-US" b="1" dirty="0"/>
              <a:t>I do not think that any attempt to consider music like a language can be successful.</a:t>
            </a:r>
            <a:r>
              <a:rPr lang="en-US" dirty="0"/>
              <a:t> The sub-structure of music is much closer to the sub-structure of space and time. Music is purer, much closer to the categories of the mind." </a:t>
            </a:r>
          </a:p>
          <a:p>
            <a:pPr>
              <a:buNone/>
            </a:pPr>
            <a:r>
              <a:rPr lang="en-US" dirty="0"/>
              <a:t> </a:t>
            </a:r>
          </a:p>
          <a:p>
            <a:r>
              <a:rPr lang="en-US" dirty="0"/>
              <a:t>"</a:t>
            </a:r>
            <a:r>
              <a:rPr lang="en-US" b="1" dirty="0"/>
              <a:t>Music is not a language</a:t>
            </a:r>
            <a:r>
              <a:rPr lang="en-US" dirty="0"/>
              <a:t>. Any musical piece is akin to a boulder with complex forms, with striations and engraved designs atop and within, which men can decipher in a thousand different ways without ever finding the right answer or the best one..."   </a:t>
            </a:r>
          </a:p>
          <a:p>
            <a:pPr>
              <a:buNone/>
            </a:pPr>
            <a:r>
              <a:rPr lang="en-US" dirty="0"/>
              <a:t> </a:t>
            </a:r>
          </a:p>
          <a:p>
            <a:r>
              <a:rPr lang="en-US" dirty="0" err="1"/>
              <a:t>Matossian's</a:t>
            </a:r>
            <a:r>
              <a:rPr lang="en-US" dirty="0"/>
              <a:t> comments: "</a:t>
            </a:r>
            <a:r>
              <a:rPr lang="en-US" b="1" dirty="0" err="1"/>
              <a:t>Xenakis</a:t>
            </a:r>
            <a:r>
              <a:rPr lang="en-US" b="1" dirty="0"/>
              <a:t>, an alien</a:t>
            </a:r>
            <a:r>
              <a:rPr lang="en-US" dirty="0"/>
              <a:t>, had not embraced the dominant culture in the first flush of assimilation but kept his distance for a time […] Dispossessed by his own background he was not swept up by the magnetic current of historical determinism; naturally, the psychological roots of alienation played a part in his aloofness."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FRAME #3B: The case of </a:t>
            </a:r>
            <a:r>
              <a:rPr lang="en-US" sz="3200" b="1" dirty="0" err="1" smtClean="0"/>
              <a:t>Iannis</a:t>
            </a:r>
            <a:r>
              <a:rPr lang="en-US" sz="3200" b="1" dirty="0" smtClean="0"/>
              <a:t> </a:t>
            </a:r>
            <a:r>
              <a:rPr lang="en-US" sz="3200" b="1" dirty="0" err="1" smtClean="0"/>
              <a:t>Xenakis</a:t>
            </a:r>
            <a:r>
              <a:rPr lang="en-US" sz="3200" b="1" dirty="0" smtClean="0"/>
              <a:t> (cont.)</a:t>
            </a:r>
            <a:endParaRPr lang="en-US" sz="3200" dirty="0"/>
          </a:p>
        </p:txBody>
      </p:sp>
      <p:sp>
        <p:nvSpPr>
          <p:cNvPr id="3" name="Content Placeholder 2"/>
          <p:cNvSpPr>
            <a:spLocks noGrp="1"/>
          </p:cNvSpPr>
          <p:nvPr>
            <p:ph idx="1"/>
          </p:nvPr>
        </p:nvSpPr>
        <p:spPr/>
        <p:txBody>
          <a:bodyPr>
            <a:normAutofit fontScale="55000" lnSpcReduction="20000"/>
          </a:bodyPr>
          <a:lstStyle/>
          <a:p>
            <a:endParaRPr lang="en-US" dirty="0" smtClean="0"/>
          </a:p>
          <a:p>
            <a:r>
              <a:rPr lang="en-US" dirty="0" smtClean="0"/>
              <a:t>	</a:t>
            </a:r>
            <a:r>
              <a:rPr lang="en-US" dirty="0"/>
              <a:t>3) </a:t>
            </a:r>
            <a:r>
              <a:rPr lang="en-US" dirty="0" err="1"/>
              <a:t>Xenakis</a:t>
            </a:r>
            <a:r>
              <a:rPr lang="en-US" dirty="0"/>
              <a:t> on the </a:t>
            </a:r>
            <a:r>
              <a:rPr lang="en-US" b="1" i="1" dirty="0"/>
              <a:t>Japanese </a:t>
            </a:r>
            <a:r>
              <a:rPr lang="en-US" b="1" i="1" dirty="0" err="1"/>
              <a:t>Nôh</a:t>
            </a:r>
            <a:r>
              <a:rPr lang="en-US" b="1" i="1" dirty="0"/>
              <a:t> theatre</a:t>
            </a:r>
            <a:r>
              <a:rPr lang="en-US" dirty="0"/>
              <a:t>: "The phrases issue forth […] slowly ascending then descending, modulating the texts and […] terminating in </a:t>
            </a:r>
            <a:r>
              <a:rPr lang="en-US" dirty="0" err="1"/>
              <a:t>melismas</a:t>
            </a:r>
            <a:r>
              <a:rPr lang="en-US" dirty="0"/>
              <a:t>, very close to the cadences of </a:t>
            </a:r>
            <a:r>
              <a:rPr lang="en-US" b="1" dirty="0"/>
              <a:t>Byzantine psalmodies</a:t>
            </a:r>
            <a:r>
              <a:rPr lang="en-US" dirty="0"/>
              <a:t>, to punctuate the severe nudity of this recitative. [</a:t>
            </a:r>
            <a:r>
              <a:rPr lang="en-US" dirty="0" err="1"/>
              <a:t>Matossian</a:t>
            </a:r>
            <a:r>
              <a:rPr lang="en-US" dirty="0"/>
              <a:t>, </a:t>
            </a:r>
            <a:r>
              <a:rPr lang="en-US" dirty="0" err="1"/>
              <a:t>p</a:t>
            </a:r>
            <a:r>
              <a:rPr lang="en-US" dirty="0"/>
              <a:t>. 146] And: "The Noh dance is directed by the same law of dissolution, of the inexistence of movement. […] A small item of statistics: the </a:t>
            </a:r>
            <a:r>
              <a:rPr lang="en-US" dirty="0" err="1"/>
              <a:t>okawa</a:t>
            </a:r>
            <a:r>
              <a:rPr lang="en-US" dirty="0"/>
              <a:t> strikes twenty-three attacks a minute while the </a:t>
            </a:r>
            <a:r>
              <a:rPr lang="en-US" dirty="0" err="1"/>
              <a:t>tsouzoumi</a:t>
            </a:r>
            <a:r>
              <a:rPr lang="en-US" dirty="0"/>
              <a:t> beats forty and the </a:t>
            </a:r>
            <a:r>
              <a:rPr lang="en-US" dirty="0" err="1"/>
              <a:t>Nôh</a:t>
            </a:r>
            <a:r>
              <a:rPr lang="en-US" dirty="0"/>
              <a:t> mask does an average of one per second (striking the right foot violently every three quarters of an hour). This lasts entire minutes while the accelerations and decelerations (six attacks on the </a:t>
            </a:r>
            <a:r>
              <a:rPr lang="en-US" dirty="0" err="1"/>
              <a:t>okawa</a:t>
            </a:r>
            <a:r>
              <a:rPr lang="en-US" dirty="0"/>
              <a:t> and fourteen a minute on the </a:t>
            </a:r>
            <a:r>
              <a:rPr lang="en-US" dirty="0" err="1"/>
              <a:t>tsouzoumi</a:t>
            </a:r>
            <a:r>
              <a:rPr lang="en-US" dirty="0"/>
              <a:t>) continue until the denouement of the drama." etc.</a:t>
            </a:r>
            <a:r>
              <a:rPr lang="en-US" dirty="0" smtClean="0"/>
              <a:t> </a:t>
            </a:r>
          </a:p>
          <a:p>
            <a:endParaRPr lang="en-US" dirty="0" smtClean="0"/>
          </a:p>
          <a:p>
            <a:r>
              <a:rPr lang="en-US" dirty="0" smtClean="0"/>
              <a:t>"</a:t>
            </a:r>
            <a:r>
              <a:rPr lang="en-US" i="1" dirty="0" err="1"/>
              <a:t>Oresteia</a:t>
            </a:r>
            <a:r>
              <a:rPr lang="en-US" i="1" dirty="0"/>
              <a:t> </a:t>
            </a:r>
            <a:r>
              <a:rPr lang="en-US" dirty="0"/>
              <a:t>is constructed out of certain basic components like building blocks […] The instrumentation is often built on small intervals of semitones, minor seconds and minor thirds, and on glissandi with very gradual gradients stretching out over large durations […] The latter recalls the </a:t>
            </a:r>
            <a:r>
              <a:rPr lang="en-US" i="1" dirty="0"/>
              <a:t>Japanese </a:t>
            </a:r>
            <a:r>
              <a:rPr lang="en-US" i="1" dirty="0" err="1"/>
              <a:t>Nôh</a:t>
            </a:r>
            <a:r>
              <a:rPr lang="en-US" i="1" dirty="0"/>
              <a:t> music</a:t>
            </a:r>
            <a:r>
              <a:rPr lang="en-US" dirty="0"/>
              <a:t> which </a:t>
            </a:r>
            <a:r>
              <a:rPr lang="en-US" dirty="0" err="1"/>
              <a:t>Xenakis</a:t>
            </a:r>
            <a:r>
              <a:rPr lang="en-US" dirty="0"/>
              <a:t> considered so precisely tailored to its functions in the theatre." Later in his life, </a:t>
            </a:r>
            <a:r>
              <a:rPr lang="en-US" dirty="0" err="1"/>
              <a:t>Xenakis</a:t>
            </a:r>
            <a:r>
              <a:rPr lang="en-US" dirty="0"/>
              <a:t> composed </a:t>
            </a:r>
            <a:r>
              <a:rPr lang="en-US" i="1" dirty="0" err="1"/>
              <a:t>Nyuyo</a:t>
            </a:r>
            <a:r>
              <a:rPr lang="en-US" dirty="0"/>
              <a:t>. "In 1985, when approached to compose </a:t>
            </a:r>
            <a:r>
              <a:rPr lang="en-US" i="1" dirty="0"/>
              <a:t>for a traditional Japanese ensemble</a:t>
            </a:r>
            <a:r>
              <a:rPr lang="en-US" dirty="0"/>
              <a:t>, </a:t>
            </a:r>
            <a:r>
              <a:rPr lang="en-US" dirty="0" err="1"/>
              <a:t>Xenakis</a:t>
            </a:r>
            <a:r>
              <a:rPr lang="en-US" dirty="0"/>
              <a:t> was happy to oblige […]"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556" b="1" dirty="0" smtClean="0"/>
              <a:t>FRAME 3C: SOURCES OF XENAKIS'S MUSIC</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b="1" dirty="0" smtClean="0"/>
              <a:t>Ancient </a:t>
            </a:r>
            <a:r>
              <a:rPr lang="en-US" b="1" dirty="0"/>
              <a:t>Greek science and Philosophy (</a:t>
            </a:r>
            <a:r>
              <a:rPr lang="en-US" b="1" dirty="0" err="1"/>
              <a:t>Democritos</a:t>
            </a:r>
            <a:r>
              <a:rPr lang="en-US" b="1" dirty="0"/>
              <a:t>, </a:t>
            </a:r>
            <a:r>
              <a:rPr lang="en-US" b="1" dirty="0" err="1"/>
              <a:t>Platón</a:t>
            </a:r>
            <a:r>
              <a:rPr lang="en-US" b="1" dirty="0"/>
              <a:t>, Aristotle, </a:t>
            </a:r>
            <a:r>
              <a:rPr lang="en-US" b="1" dirty="0" err="1"/>
              <a:t>Epicuros</a:t>
            </a:r>
            <a:r>
              <a:rPr lang="en-US" b="1" dirty="0"/>
              <a:t>, Pythagoras,  </a:t>
            </a:r>
            <a:r>
              <a:rPr lang="en-US" b="1" dirty="0" err="1"/>
              <a:t>Aristoxenos</a:t>
            </a:r>
            <a:r>
              <a:rPr lang="en-US" b="1" dirty="0"/>
              <a:t>…)</a:t>
            </a:r>
            <a:endParaRPr lang="en-US" dirty="0"/>
          </a:p>
          <a:p>
            <a:r>
              <a:rPr lang="en-US" b="1" dirty="0"/>
              <a:t>20</a:t>
            </a:r>
            <a:r>
              <a:rPr lang="en-US" b="1" baseline="30000" dirty="0"/>
              <a:t>th</a:t>
            </a:r>
            <a:r>
              <a:rPr lang="en-US" b="1" dirty="0"/>
              <a:t> century science (stochastic mathematics/statistics, Markov-chain, Brownian motion)</a:t>
            </a:r>
            <a:endParaRPr lang="en-US" dirty="0"/>
          </a:p>
          <a:p>
            <a:r>
              <a:rPr lang="en-US" b="1" dirty="0"/>
              <a:t>Modern architecture (Studio Le Corbusier)</a:t>
            </a:r>
            <a:endParaRPr lang="en-US" dirty="0"/>
          </a:p>
          <a:p>
            <a:r>
              <a:rPr lang="en-US" b="1" dirty="0" err="1"/>
              <a:t>Musique</a:t>
            </a:r>
            <a:r>
              <a:rPr lang="en-US" b="1" dirty="0"/>
              <a:t> </a:t>
            </a:r>
            <a:r>
              <a:rPr lang="en-US" b="1" dirty="0" err="1"/>
              <a:t>concr</a:t>
            </a:r>
            <a:r>
              <a:rPr lang="fr-FR" b="1" dirty="0" err="1"/>
              <a:t>ète</a:t>
            </a:r>
            <a:r>
              <a:rPr lang="en-US" b="1" dirty="0"/>
              <a:t>, digital sound synthesis, granular synthesis –&gt; UPIC at </a:t>
            </a:r>
            <a:r>
              <a:rPr lang="en-US" b="1" dirty="0" err="1"/>
              <a:t>CeMaMu</a:t>
            </a:r>
            <a:r>
              <a:rPr lang="en-US" b="1" dirty="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b="1" dirty="0" smtClean="0"/>
              <a:t/>
            </a:r>
            <a:br>
              <a:rPr lang="en-US" sz="2000" b="1" dirty="0" smtClean="0"/>
            </a:br>
            <a:r>
              <a:rPr lang="en-US" sz="2000" b="1" dirty="0" smtClean="0"/>
              <a:t/>
            </a:r>
            <a:br>
              <a:rPr lang="en-US" sz="2000" b="1" dirty="0" smtClean="0"/>
            </a:br>
            <a:r>
              <a:rPr lang="en-US" sz="3111" b="1" dirty="0" smtClean="0"/>
              <a:t>FRAME #4A: Herd Mentality and Today's Proto-Fascism: The Logic of </a:t>
            </a:r>
            <a:r>
              <a:rPr lang="en-US" sz="3111" b="1" dirty="0" err="1" smtClean="0"/>
              <a:t>Adorno</a:t>
            </a:r>
            <a:r>
              <a:rPr lang="en-US" sz="3111" b="1" dirty="0" smtClean="0"/>
              <a:t> I</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err="1" smtClean="0">
                <a:sym typeface="Monotype Sorts"/>
              </a:rPr>
              <a:t></a:t>
            </a:r>
            <a:r>
              <a:rPr lang="en-US" dirty="0" err="1" smtClean="0"/>
              <a:t>Wagner's</a:t>
            </a:r>
            <a:r>
              <a:rPr lang="en-US" b="1" dirty="0" smtClean="0"/>
              <a:t> anti-individual </a:t>
            </a:r>
            <a:r>
              <a:rPr lang="en-US" dirty="0" smtClean="0"/>
              <a:t>way of composing </a:t>
            </a:r>
          </a:p>
          <a:p>
            <a:r>
              <a:rPr lang="en-US" b="1" dirty="0" err="1" smtClean="0"/>
              <a:t>decultivation</a:t>
            </a:r>
            <a:r>
              <a:rPr lang="en-US" b="1" dirty="0" smtClean="0"/>
              <a:t> </a:t>
            </a:r>
            <a:r>
              <a:rPr lang="en-US" dirty="0" smtClean="0"/>
              <a:t>of German middle classes</a:t>
            </a:r>
            <a:r>
              <a:rPr lang="en-US" b="1" dirty="0" smtClean="0"/>
              <a:t> –&gt; </a:t>
            </a:r>
            <a:r>
              <a:rPr lang="en-US" dirty="0" smtClean="0"/>
              <a:t>(no musicologist knew the </a:t>
            </a:r>
            <a:r>
              <a:rPr lang="en-US" i="1" dirty="0" smtClean="0"/>
              <a:t>Siegfried motive</a:t>
            </a:r>
            <a:r>
              <a:rPr lang="en-US" dirty="0" smtClean="0"/>
              <a:t>; disappearance of nucleus of  musically truly cultured non-musicians; loss of life-relationship with great German cultural traditions) </a:t>
            </a:r>
          </a:p>
          <a:p>
            <a:r>
              <a:rPr lang="en-US" dirty="0" err="1" smtClean="0">
                <a:sym typeface="Monotype Sorts"/>
              </a:rPr>
              <a:t></a:t>
            </a:r>
            <a:r>
              <a:rPr lang="en-US" b="1" i="1" dirty="0" err="1" smtClean="0"/>
              <a:t>contributed</a:t>
            </a:r>
            <a:r>
              <a:rPr lang="en-US" b="1" i="1" dirty="0" smtClean="0"/>
              <a:t> more to the Fascist climate than the allegiance to even so nationalistic and chauvinistic an author as Richard Wagner</a:t>
            </a:r>
            <a:r>
              <a:rPr lang="en-US" dirty="0" smtClean="0"/>
              <a: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FRAME #4B: Herd Mentality and Today's Proto-Fascism: The Logic of </a:t>
            </a:r>
            <a:r>
              <a:rPr lang="en-US" sz="2400" b="1" dirty="0" err="1" smtClean="0"/>
              <a:t>Adorno</a:t>
            </a:r>
            <a:r>
              <a:rPr lang="en-US" sz="2400" b="1" dirty="0" smtClean="0"/>
              <a:t> II</a:t>
            </a:r>
            <a:endParaRPr lang="en-US" sz="2400" dirty="0"/>
          </a:p>
        </p:txBody>
      </p:sp>
      <p:sp>
        <p:nvSpPr>
          <p:cNvPr id="3" name="Content Placeholder 2"/>
          <p:cNvSpPr>
            <a:spLocks noGrp="1"/>
          </p:cNvSpPr>
          <p:nvPr>
            <p:ph idx="1"/>
          </p:nvPr>
        </p:nvSpPr>
        <p:spPr/>
        <p:txBody>
          <a:bodyPr>
            <a:normAutofit fontScale="62500" lnSpcReduction="20000"/>
          </a:bodyPr>
          <a:lstStyle/>
          <a:p>
            <a:endParaRPr lang="en-US" dirty="0" smtClean="0"/>
          </a:p>
          <a:p>
            <a:r>
              <a:rPr lang="en-US" dirty="0" smtClean="0"/>
              <a:t>"[…] art has assumed the function of a realm of consumer goods among others measured only according to what people "can get out of it"</a:t>
            </a:r>
          </a:p>
          <a:p>
            <a:r>
              <a:rPr lang="en-US" dirty="0" smtClean="0"/>
              <a:t>"While the public apparently became their master who has the choice among the infinite variety of cultural goods, </a:t>
            </a:r>
            <a:r>
              <a:rPr lang="en-US" b="1" i="1" dirty="0" smtClean="0"/>
              <a:t>the public actually was the victim of this whole process"</a:t>
            </a:r>
            <a:endParaRPr lang="en-US" dirty="0" smtClean="0"/>
          </a:p>
          <a:p>
            <a:r>
              <a:rPr lang="en-US" dirty="0" smtClean="0"/>
              <a:t>"Consumption of the art became a mere appendage to the business interests of those who were in command of the market"</a:t>
            </a:r>
          </a:p>
          <a:p>
            <a:r>
              <a:rPr lang="en-US" dirty="0" smtClean="0"/>
              <a:t>"Barbarian severance between serious artistic production and universal tastes"; immediate social consequences:</a:t>
            </a:r>
          </a:p>
          <a:p>
            <a:r>
              <a:rPr lang="en-US" dirty="0" smtClean="0"/>
              <a:t>loss of German humanism as a bulwark against violent nationalism; the cultural impact of music in Germany was the equivalent of the humanistic tradition in great French literature. Humanistic philosophy permeates Beethoven's whole work</a:t>
            </a:r>
          </a:p>
          <a:p>
            <a:r>
              <a:rPr lang="en-US" dirty="0" err="1" smtClean="0">
                <a:sym typeface="Monotype Sorts"/>
              </a:rPr>
              <a:t></a:t>
            </a:r>
            <a:r>
              <a:rPr lang="en-US" dirty="0" err="1" smtClean="0"/>
              <a:t>"lack</a:t>
            </a:r>
            <a:r>
              <a:rPr lang="en-US" dirty="0" smtClean="0"/>
              <a:t> of experience of this humanistic spirit… reflects… </a:t>
            </a:r>
            <a:r>
              <a:rPr lang="en-US" b="1" i="1" dirty="0" smtClean="0"/>
              <a:t>a vacuum ready to absorb the arbitrarily superimposed doctrines of totalitarianism</a:t>
            </a:r>
            <a:r>
              <a:rPr lang="en-US" dirty="0" smtClean="0"/>
              <a: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FRAME #4C: Herd Mentality and Today's Proto-Fascism: The Logic of </a:t>
            </a:r>
            <a:r>
              <a:rPr lang="en-US" sz="2400" b="1" dirty="0" err="1" smtClean="0"/>
              <a:t>Adorno</a:t>
            </a:r>
            <a:r>
              <a:rPr lang="en-US" sz="2400" b="1" dirty="0" smtClean="0"/>
              <a:t> III</a:t>
            </a:r>
            <a:endParaRPr lang="en-US" sz="2400" dirty="0"/>
          </a:p>
        </p:txBody>
      </p:sp>
      <p:sp>
        <p:nvSpPr>
          <p:cNvPr id="3" name="Content Placeholder 2"/>
          <p:cNvSpPr>
            <a:spLocks noGrp="1"/>
          </p:cNvSpPr>
          <p:nvPr>
            <p:ph idx="1"/>
          </p:nvPr>
        </p:nvSpPr>
        <p:spPr/>
        <p:txBody>
          <a:bodyPr>
            <a:normAutofit fontScale="77500" lnSpcReduction="20000"/>
          </a:bodyPr>
          <a:lstStyle/>
          <a:p>
            <a:r>
              <a:rPr lang="en-US" dirty="0" smtClean="0"/>
              <a:t>"The German boy of our age who has no longer heard, as his father might have, the Kreutzer Sonata played by friends of his parents, and who never listened passionately and surreptitiously when he was supposed to go to bed, does not merely miss a piece of information or something which might be recognized as being educational. The fact that he has never been swept away emotionally by the tragic forces of this music </a:t>
            </a:r>
            <a:r>
              <a:rPr lang="en-US" b="1" dirty="0" smtClean="0"/>
              <a:t>bereaves him somehow of the very life phenomenon of the humane.</a:t>
            </a:r>
            <a:r>
              <a:rPr lang="en-US" dirty="0" smtClean="0"/>
              <a:t> It is this lack of experience of the imagery of real art, partly substituted by the ready-made stereotypes of the amusement industry, which is at least one of the formative elements of that cynicism that has finally </a:t>
            </a:r>
            <a:r>
              <a:rPr lang="en-US" b="1" dirty="0" smtClean="0"/>
              <a:t>transformed the Germans, Beethoven's own people, into Hitler's own people. […]</a:t>
            </a:r>
            <a:r>
              <a:rPr lang="en-US" dirty="0" smtClean="0"/>
              <a: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130</TotalTime>
  <Words>1766</Words>
  <Application>Microsoft Macintosh PowerPoint</Application>
  <PresentationFormat>On-screen Show (4:3)</PresentationFormat>
  <Paragraphs>90</Paragraphs>
  <Slides>12</Slides>
  <Notes>0</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Office Theme</vt:lpstr>
      <vt:lpstr> Musical Expression Versus Global Connectedness: Investigations Into Context and Understanding </vt:lpstr>
      <vt:lpstr>FRAME #1: The Bartókian Project  </vt:lpstr>
      <vt:lpstr> FRAME #2: Sources and trademarks of Steve Reich's music:  </vt:lpstr>
      <vt:lpstr> FRAME #3A: The case of Iannis Xenakis </vt:lpstr>
      <vt:lpstr>FRAME #3B: The case of Iannis Xenakis (cont.)</vt:lpstr>
      <vt:lpstr>FRAME 3C: SOURCES OF XENAKIS'S MUSIC </vt:lpstr>
      <vt:lpstr>  FRAME #4A: Herd Mentality and Today's Proto-Fascism: The Logic of Adorno I </vt:lpstr>
      <vt:lpstr>FRAME #4B: Herd Mentality and Today's Proto-Fascism: The Logic of Adorno II</vt:lpstr>
      <vt:lpstr>FRAME #4C: Herd Mentality and Today's Proto-Fascism: The Logic of Adorno III</vt:lpstr>
      <vt:lpstr>FRAME #4D: Herd Mentality and Today's Proto-Fascism: The Logic of Adorno IV</vt:lpstr>
      <vt:lpstr>FRAME #4E: Herd Mentality and Today's Proto-Fascism: The Logic of Adorno V</vt:lpstr>
      <vt:lpstr>  FRAME #4F: Herd Mentality and Today's Proto-Fascism: The Logic of Adorno VI </vt:lpstr>
    </vt:vector>
  </TitlesOfParts>
  <Company>UofS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Musical Expression Versus Global Connectedness: Investigations Into Context and Understanding </dc:title>
  <dc:creator>Gyula Csapó</dc:creator>
  <cp:lastModifiedBy>Gyula Csapó</cp:lastModifiedBy>
  <cp:revision>22</cp:revision>
  <dcterms:created xsi:type="dcterms:W3CDTF">2014-10-07T23:52:44Z</dcterms:created>
  <dcterms:modified xsi:type="dcterms:W3CDTF">2014-10-08T00:01:46Z</dcterms:modified>
</cp:coreProperties>
</file>